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ixie One"/>
      <p:regular r:id="rId31"/>
    </p:embeddedFont>
    <p:embeddedFont>
      <p:font typeface="Inconsolata"/>
      <p:regular r:id="rId32"/>
      <p:bold r:id="rId33"/>
    </p:embeddedFont>
    <p:embeddedFont>
      <p:font typeface="Lustria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r4hoQC5ILU87T9FswbyYBtF8h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E8307E-1B8D-4C0E-A7ED-3A08AE818796}">
  <a:tblStyle styleId="{DDE8307E-1B8D-4C0E-A7ED-3A08AE818796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fill>
          <a:solidFill>
            <a:srgbClr val="35244F"/>
          </a:solidFill>
        </a:fill>
      </a:tcStyle>
    </a:band1H>
    <a:band2H>
      <a:tcTxStyle/>
    </a:band2H>
    <a:band1V>
      <a:tcTxStyle/>
      <a:tcStyle>
        <a:fill>
          <a:solidFill>
            <a:srgbClr val="35244F"/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35244F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35244F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2C1E41"/>
          </a:solidFill>
        </a:fill>
      </a:tcStyle>
    </a:lastRow>
    <a:s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ixie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consolata-bold.fntdata"/><Relationship Id="rId10" Type="http://schemas.openxmlformats.org/officeDocument/2006/relationships/slide" Target="slides/slide5.xml"/><Relationship Id="rId32" Type="http://schemas.openxmlformats.org/officeDocument/2006/relationships/font" Target="fonts/Inconsolata-regular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Lustri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Non- Parametric : 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not make any assumption on underlying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 learner : does not learn from the training set immediately instead it stores the dataset and at the time of classification, it performs an action on the dataset.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it works 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Step-1: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Select the number K of the neighbors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Step-2: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Calculate the Euclidean distance of </a:t>
            </a: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number of neighbors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Step-3: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Take the K nearest neighbors as per the calculated Euclidean distance.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Step-4: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Among these k neighbors, count the number of the data points in each category.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Step-5: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Assign the new data points to that category for which the number of the neighbor is maximum.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Failure reason of parametric  :  As their applicability  to compositions outside the dataset used for formulating their empirical boundaries were unknown.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DFT : Density Functional Theory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Supervised Learning :  machines are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trained using well "labelled" training data, and on basis of that data, machines predict the output. The labelled data means some input data is already tagged with the correct output.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aim of a supervised learning algorithm is to </a:t>
            </a: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a mapping function to map the input variable(x) with the output variable(y)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real-world, supervised learning can be used for </a:t>
            </a:r>
            <a:r>
              <a:rPr b="1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Assessment, Image classification, Fraud Detection, spam filtering</a:t>
            </a:r>
            <a:r>
              <a:rPr b="0" i="0" lang="en-I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</a:t>
            </a:r>
            <a:br>
              <a:rPr lang="en-IN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7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4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7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7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7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4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7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7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7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7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7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7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7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8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32" name="Google Shape;32;p28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8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8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8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28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9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59" name="Google Shape;59;p29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9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9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9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2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IN" sz="7200" u="none" cap="none" strike="noStrike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b="0" i="0" sz="7200" u="none" cap="none" strike="noStrike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2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0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85" name="Google Shape;85;p30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1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12" name="Google Shape;112;p31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1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3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2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40" name="Google Shape;140;p32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2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2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2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2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2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3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62" name="Google Shape;162;p3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3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86" name="Google Shape;186;p33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87" name="Google Shape;187;p33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2800"/>
              <a:t>Use of Machine Learning for Design of High-Performance Light Weight Alloys</a:t>
            </a:r>
            <a:endParaRPr sz="2800"/>
          </a:p>
        </p:txBody>
      </p:sp>
      <p:sp>
        <p:nvSpPr>
          <p:cNvPr id="194" name="Google Shape;194;p1"/>
          <p:cNvSpPr txBox="1"/>
          <p:nvPr/>
        </p:nvSpPr>
        <p:spPr>
          <a:xfrm>
            <a:off x="7207432" y="4090306"/>
            <a:ext cx="1857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Ayuthaya"/>
                <a:ea typeface="Ayuthaya"/>
                <a:cs typeface="Ayuthaya"/>
                <a:sym typeface="Ayuthaya"/>
              </a:rPr>
              <a:t>Dr. Nitin Kumar Sharma</a:t>
            </a:r>
            <a:endParaRPr/>
          </a:p>
        </p:txBody>
      </p:sp>
      <p:sp>
        <p:nvSpPr>
          <p:cNvPr id="195" name="Google Shape;195;p1"/>
          <p:cNvSpPr txBox="1"/>
          <p:nvPr/>
        </p:nvSpPr>
        <p:spPr>
          <a:xfrm>
            <a:off x="7207432" y="4606147"/>
            <a:ext cx="15757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Ayuthaya"/>
                <a:ea typeface="Ayuthaya"/>
                <a:cs typeface="Ayuthaya"/>
                <a:sym typeface="Ayuthaya"/>
              </a:rPr>
              <a:t>Viraj (B20MT050)</a:t>
            </a:r>
            <a:endParaRPr/>
          </a:p>
        </p:txBody>
      </p:sp>
      <p:sp>
        <p:nvSpPr>
          <p:cNvPr id="196" name="Google Shape;196;p1"/>
          <p:cNvSpPr txBox="1"/>
          <p:nvPr/>
        </p:nvSpPr>
        <p:spPr>
          <a:xfrm>
            <a:off x="5877191" y="4101593"/>
            <a:ext cx="1258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sng" cap="none" strike="noStrike">
                <a:solidFill>
                  <a:schemeClr val="lt1"/>
                </a:solidFill>
                <a:latin typeface="Ayuthaya"/>
                <a:ea typeface="Ayuthaya"/>
                <a:cs typeface="Ayuthaya"/>
                <a:sym typeface="Ayuthaya"/>
              </a:rPr>
              <a:t>Supervisor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 txBox="1"/>
          <p:nvPr/>
        </p:nvSpPr>
        <p:spPr>
          <a:xfrm>
            <a:off x="5629523" y="4606147"/>
            <a:ext cx="15063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sng" cap="none" strike="noStrike">
                <a:solidFill>
                  <a:schemeClr val="lt1"/>
                </a:solidFill>
                <a:latin typeface="Ayuthaya"/>
                <a:ea typeface="Ayuthaya"/>
                <a:cs typeface="Ayuthaya"/>
                <a:sym typeface="Ayuthaya"/>
              </a:rPr>
              <a:t>Presentation By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/>
              <a:t>K-Nearest  Neighbors (KNN)</a:t>
            </a:r>
            <a:endParaRPr/>
          </a:p>
        </p:txBody>
      </p:sp>
      <p:sp>
        <p:nvSpPr>
          <p:cNvPr id="292" name="Google Shape;292;p10"/>
          <p:cNvSpPr txBox="1"/>
          <p:nvPr>
            <p:ph idx="1" type="body"/>
          </p:nvPr>
        </p:nvSpPr>
        <p:spPr>
          <a:xfrm>
            <a:off x="120782" y="1723672"/>
            <a:ext cx="5642400" cy="192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Assumes the similarity between the new case/data and available cases and put the new case into the category that is most like the available categories.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Non-parametric and lazy learner algorithm</a:t>
            </a:r>
            <a:endParaRPr sz="1600"/>
          </a:p>
        </p:txBody>
      </p:sp>
      <p:sp>
        <p:nvSpPr>
          <p:cNvPr id="293" name="Google Shape;293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94" name="Google Shape;294;p10"/>
          <p:cNvGrpSpPr/>
          <p:nvPr/>
        </p:nvGrpSpPr>
        <p:grpSpPr>
          <a:xfrm>
            <a:off x="5763182" y="1367625"/>
            <a:ext cx="3134328" cy="2767054"/>
            <a:chOff x="5763182" y="1367625"/>
            <a:chExt cx="3134328" cy="2767054"/>
          </a:xfrm>
        </p:grpSpPr>
        <p:sp>
          <p:nvSpPr>
            <p:cNvPr id="295" name="Google Shape;295;p10"/>
            <p:cNvSpPr/>
            <p:nvPr/>
          </p:nvSpPr>
          <p:spPr>
            <a:xfrm>
              <a:off x="5763182" y="1367625"/>
              <a:ext cx="3134328" cy="2767054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KNN Classification Tutorial using Sklearn Python | DataCamp" id="296" name="Google Shape;29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18841" y="1439186"/>
              <a:ext cx="3019025" cy="26308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/>
              <a:t>Support Vector Machine (SVM)</a:t>
            </a:r>
            <a:endParaRPr/>
          </a:p>
        </p:txBody>
      </p:sp>
      <p:sp>
        <p:nvSpPr>
          <p:cNvPr id="302" name="Google Shape;302;p11"/>
          <p:cNvSpPr txBox="1"/>
          <p:nvPr>
            <p:ph idx="1" type="body"/>
          </p:nvPr>
        </p:nvSpPr>
        <p:spPr>
          <a:xfrm>
            <a:off x="391127" y="1719733"/>
            <a:ext cx="5540546" cy="2080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Creates the best line or decision boundary that can segregate n-dimensional space into classes.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Best Decision Boundary =&gt; Hyperplane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Chooses the extreme points/vectors that help in creating the hyperplane.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Extreme Cases =&gt; Support Vectors</a:t>
            </a:r>
            <a:endParaRPr sz="1600"/>
          </a:p>
        </p:txBody>
      </p:sp>
      <p:sp>
        <p:nvSpPr>
          <p:cNvPr id="303" name="Google Shape;303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304" name="Google Shape;304;p11"/>
          <p:cNvGrpSpPr/>
          <p:nvPr/>
        </p:nvGrpSpPr>
        <p:grpSpPr>
          <a:xfrm>
            <a:off x="5931673" y="1558455"/>
            <a:ext cx="3021497" cy="2520563"/>
            <a:chOff x="6050943" y="1870808"/>
            <a:chExt cx="2822713" cy="2009429"/>
          </a:xfrm>
        </p:grpSpPr>
        <p:sp>
          <p:nvSpPr>
            <p:cNvPr id="305" name="Google Shape;305;p11"/>
            <p:cNvSpPr/>
            <p:nvPr/>
          </p:nvSpPr>
          <p:spPr>
            <a:xfrm>
              <a:off x="6050943" y="1870808"/>
              <a:ext cx="2822713" cy="200942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upport Vector Machine (SVM) Algorithm - Javatpoint" id="306" name="Google Shape;30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54204" y="1987826"/>
              <a:ext cx="2598669" cy="17324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Hyperparameter Tunning</a:t>
            </a:r>
            <a:endParaRPr/>
          </a:p>
        </p:txBody>
      </p:sp>
      <p:sp>
        <p:nvSpPr>
          <p:cNvPr id="312" name="Google Shape;312;p12"/>
          <p:cNvSpPr txBox="1"/>
          <p:nvPr>
            <p:ph idx="1" type="body"/>
          </p:nvPr>
        </p:nvSpPr>
        <p:spPr>
          <a:xfrm>
            <a:off x="335468" y="1595341"/>
            <a:ext cx="5437179" cy="2740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Choosing a set of optimal hyperparameters for a learning algorithm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Hyperparameter Types: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IN" sz="1600"/>
              <a:t>K in K-NN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IN" sz="1600"/>
              <a:t>Regularization constant, kernel type, and constants in SVMs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IN" sz="1600"/>
              <a:t>Number of layers, number of units per layer, regularization in neural network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</p:txBody>
      </p:sp>
      <p:sp>
        <p:nvSpPr>
          <p:cNvPr id="313" name="Google Shape;313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314" name="Google Shape;314;p12"/>
          <p:cNvGrpSpPr/>
          <p:nvPr/>
        </p:nvGrpSpPr>
        <p:grpSpPr>
          <a:xfrm>
            <a:off x="5478448" y="2194560"/>
            <a:ext cx="3546282" cy="2059388"/>
            <a:chOff x="5518205" y="2146852"/>
            <a:chExt cx="3546282" cy="2059388"/>
          </a:xfrm>
        </p:grpSpPr>
        <p:sp>
          <p:nvSpPr>
            <p:cNvPr id="315" name="Google Shape;315;p12"/>
            <p:cNvSpPr/>
            <p:nvPr/>
          </p:nvSpPr>
          <p:spPr>
            <a:xfrm>
              <a:off x="5518205" y="2146852"/>
              <a:ext cx="3546282" cy="2059388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Understanding Hyperparameters and its Optimisation techniques | by Prabhu |  Towards Data Science" id="316" name="Google Shape;31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1248" y="2251826"/>
              <a:ext cx="3391677" cy="18573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1" i="0" lang="en-IN" sz="6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Methodology</a:t>
            </a:r>
            <a:endParaRPr b="1" i="0" sz="6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4810215" y="2408815"/>
            <a:ext cx="264679" cy="252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13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324" name="Google Shape;324;p1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13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27" name="Google Shape;327;p1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3"/>
          <p:cNvSpPr/>
          <p:nvPr/>
        </p:nvSpPr>
        <p:spPr>
          <a:xfrm rot="2466561">
            <a:off x="3473003" y="1209462"/>
            <a:ext cx="367718" cy="3511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3"/>
          <p:cNvSpPr/>
          <p:nvPr/>
        </p:nvSpPr>
        <p:spPr>
          <a:xfrm rot="-1609299">
            <a:off x="4010781" y="1430395"/>
            <a:ext cx="264642" cy="2526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3"/>
          <p:cNvSpPr/>
          <p:nvPr/>
        </p:nvSpPr>
        <p:spPr>
          <a:xfrm rot="2926312">
            <a:off x="5615348" y="1630572"/>
            <a:ext cx="198187" cy="189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3"/>
          <p:cNvSpPr/>
          <p:nvPr/>
        </p:nvSpPr>
        <p:spPr>
          <a:xfrm rot="-1609224">
            <a:off x="4790643" y="362885"/>
            <a:ext cx="178561" cy="1704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DATA</a:t>
            </a:r>
            <a:endParaRPr/>
          </a:p>
        </p:txBody>
      </p:sp>
      <p:sp>
        <p:nvSpPr>
          <p:cNvPr id="341" name="Google Shape;341;p1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342" name="Google Shape;342;p14"/>
          <p:cNvGrpSpPr/>
          <p:nvPr/>
        </p:nvGrpSpPr>
        <p:grpSpPr>
          <a:xfrm>
            <a:off x="735495" y="1208536"/>
            <a:ext cx="7673009" cy="1956020"/>
            <a:chOff x="628153" y="1319917"/>
            <a:chExt cx="7673009" cy="1956020"/>
          </a:xfrm>
        </p:grpSpPr>
        <p:sp>
          <p:nvSpPr>
            <p:cNvPr id="343" name="Google Shape;343;p14"/>
            <p:cNvSpPr/>
            <p:nvPr/>
          </p:nvSpPr>
          <p:spPr>
            <a:xfrm>
              <a:off x="628153" y="1319917"/>
              <a:ext cx="7673009" cy="1956020"/>
            </a:xfrm>
            <a:prstGeom prst="rect">
              <a:avLst/>
            </a:prstGeom>
            <a:solidFill>
              <a:schemeClr val="accent5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raphical user interface, application, table, Excel&#10;&#10;Description automatically generated" id="344" name="Google Shape;34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3812" y="1393247"/>
              <a:ext cx="7553739" cy="18180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14"/>
          <p:cNvGrpSpPr/>
          <p:nvPr/>
        </p:nvGrpSpPr>
        <p:grpSpPr>
          <a:xfrm>
            <a:off x="1673748" y="3257432"/>
            <a:ext cx="5788550" cy="1611883"/>
            <a:chOff x="1701579" y="3349267"/>
            <a:chExt cx="5788550" cy="1611883"/>
          </a:xfrm>
        </p:grpSpPr>
        <p:sp>
          <p:nvSpPr>
            <p:cNvPr id="346" name="Google Shape;346;p14"/>
            <p:cNvSpPr/>
            <p:nvPr/>
          </p:nvSpPr>
          <p:spPr>
            <a:xfrm>
              <a:off x="1701579" y="3349267"/>
              <a:ext cx="5788550" cy="1611883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le&#10;&#10;Description automatically generated" id="347" name="Google Shape;34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80076" y="3448054"/>
              <a:ext cx="5583847" cy="14094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/>
          <p:nvPr/>
        </p:nvSpPr>
        <p:spPr>
          <a:xfrm>
            <a:off x="4169987" y="2197388"/>
            <a:ext cx="211932" cy="206734"/>
          </a:xfrm>
          <a:prstGeom prst="ellipse">
            <a:avLst/>
          </a:prstGeom>
          <a:solidFill>
            <a:srgbClr val="F354D1"/>
          </a:solidFill>
          <a:ln cap="flat" cmpd="sng" w="25400">
            <a:solidFill>
              <a:srgbClr val="302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5"/>
          <p:cNvSpPr txBox="1"/>
          <p:nvPr>
            <p:ph idx="1" type="body"/>
          </p:nvPr>
        </p:nvSpPr>
        <p:spPr>
          <a:xfrm>
            <a:off x="990745" y="1363402"/>
            <a:ext cx="3226200" cy="1874706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b="1"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composition and properties data from available literature and research papers.</a:t>
            </a:r>
            <a:endParaRPr/>
          </a:p>
        </p:txBody>
      </p:sp>
      <p:sp>
        <p:nvSpPr>
          <p:cNvPr id="354" name="Google Shape;354;p1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Methodology</a:t>
            </a:r>
            <a:endParaRPr b="1" sz="3200"/>
          </a:p>
        </p:txBody>
      </p:sp>
      <p:sp>
        <p:nvSpPr>
          <p:cNvPr id="355" name="Google Shape;355;p15"/>
          <p:cNvSpPr/>
          <p:nvPr/>
        </p:nvSpPr>
        <p:spPr>
          <a:xfrm>
            <a:off x="6353484" y="2756541"/>
            <a:ext cx="211932" cy="206734"/>
          </a:xfrm>
          <a:prstGeom prst="ellipse">
            <a:avLst/>
          </a:prstGeom>
          <a:solidFill>
            <a:srgbClr val="F354D1"/>
          </a:solidFill>
          <a:ln cap="flat" cmpd="sng" w="25400">
            <a:solidFill>
              <a:srgbClr val="302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 txBox="1"/>
          <p:nvPr>
            <p:ph idx="2" type="body"/>
          </p:nvPr>
        </p:nvSpPr>
        <p:spPr>
          <a:xfrm>
            <a:off x="4846350" y="2904044"/>
            <a:ext cx="3226200" cy="1874706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b="1"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u="sng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Feeding this data to the machine learning algorithms.</a:t>
            </a:r>
            <a:endParaRPr/>
          </a:p>
        </p:txBody>
      </p:sp>
      <p:sp>
        <p:nvSpPr>
          <p:cNvPr id="357" name="Google Shape;357;p1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58" name="Google Shape;358;p15"/>
          <p:cNvCxnSpPr>
            <a:stCxn id="352" idx="6"/>
            <a:endCxn id="355" idx="0"/>
          </p:cNvCxnSpPr>
          <p:nvPr/>
        </p:nvCxnSpPr>
        <p:spPr>
          <a:xfrm>
            <a:off x="4381919" y="2300755"/>
            <a:ext cx="2077500" cy="455700"/>
          </a:xfrm>
          <a:prstGeom prst="curvedConnector2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man runs man runs - running man cartoon PNG image with transparent  background | TOPpng" id="359" name="Google Shape;3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50" y="1473641"/>
            <a:ext cx="904081" cy="92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1" i="0" lang="en-IN" sz="6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Observation</a:t>
            </a:r>
            <a:endParaRPr b="1" i="0" sz="6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4810215" y="2408815"/>
            <a:ext cx="264679" cy="252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16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367" name="Google Shape;367;p1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16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70" name="Google Shape;370;p1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16"/>
          <p:cNvSpPr/>
          <p:nvPr/>
        </p:nvSpPr>
        <p:spPr>
          <a:xfrm rot="2466561">
            <a:off x="3473003" y="1209462"/>
            <a:ext cx="367718" cy="3511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6"/>
          <p:cNvSpPr/>
          <p:nvPr/>
        </p:nvSpPr>
        <p:spPr>
          <a:xfrm rot="-1609299">
            <a:off x="4010781" y="1430395"/>
            <a:ext cx="264642" cy="2526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6"/>
          <p:cNvSpPr/>
          <p:nvPr/>
        </p:nvSpPr>
        <p:spPr>
          <a:xfrm rot="2926312">
            <a:off x="5615348" y="1630572"/>
            <a:ext cx="198187" cy="189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6"/>
          <p:cNvSpPr/>
          <p:nvPr/>
        </p:nvSpPr>
        <p:spPr>
          <a:xfrm rot="-1609224">
            <a:off x="4790643" y="362885"/>
            <a:ext cx="178561" cy="1704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/>
              <a:t>Comparing Accuracies for Composition Data</a:t>
            </a:r>
            <a:endParaRPr b="1" sz="2800"/>
          </a:p>
        </p:txBody>
      </p:sp>
      <p:sp>
        <p:nvSpPr>
          <p:cNvPr id="384" name="Google Shape;384;p1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85" name="Google Shape;3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38" y="1298503"/>
            <a:ext cx="4943021" cy="30563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17"/>
          <p:cNvGraphicFramePr/>
          <p:nvPr/>
        </p:nvGraphicFramePr>
        <p:xfrm>
          <a:off x="5525543" y="175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{DDE8307E-1B8D-4C0E-A7ED-3A08AE818796}</a:tableStyleId>
              </a:tblPr>
              <a:tblGrid>
                <a:gridCol w="947525"/>
                <a:gridCol w="1008250"/>
                <a:gridCol w="1295950"/>
              </a:tblGrid>
              <a:tr h="69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Without hyperparameter tunning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After hyperparameter tunning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42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60.71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78.57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41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64.29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2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KNN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64.29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67.85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2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SVM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71.43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67.85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/>
              <a:t>Comparing Accuracies for Properties Data</a:t>
            </a:r>
            <a:endParaRPr b="1" sz="2800"/>
          </a:p>
        </p:txBody>
      </p:sp>
      <p:sp>
        <p:nvSpPr>
          <p:cNvPr id="392" name="Google Shape;392;p1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3" name="Google Shape;3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161" y="1443353"/>
            <a:ext cx="5052190" cy="30786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18"/>
          <p:cNvGraphicFramePr/>
          <p:nvPr/>
        </p:nvGraphicFramePr>
        <p:xfrm>
          <a:off x="227964" y="17715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{DDE8307E-1B8D-4C0E-A7ED-3A08AE818796}</a:tableStyleId>
              </a:tblPr>
              <a:tblGrid>
                <a:gridCol w="909075"/>
                <a:gridCol w="1296050"/>
                <a:gridCol w="1176800"/>
              </a:tblGrid>
              <a:tr h="66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Without hyperparameter tunning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After hyperparameter tunning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46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58.34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46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33.33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83.34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25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KNN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83.34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  <a:tr h="25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SVM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50</a:t>
                      </a:r>
                      <a:endParaRPr/>
                    </a:p>
                  </a:txBody>
                  <a:tcPr marT="17025" marB="17025" marR="25525" marL="25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u="none" cap="none" strike="noStrike">
                          <a:solidFill>
                            <a:schemeClr val="lt1"/>
                          </a:solidFill>
                        </a:rPr>
                        <a:t>58.34</a:t>
                      </a:r>
                      <a:endParaRPr/>
                    </a:p>
                  </a:txBody>
                  <a:tcPr marT="17025" marB="17025" marR="25525" marL="25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Observations</a:t>
            </a:r>
            <a:endParaRPr/>
          </a:p>
        </p:txBody>
      </p:sp>
      <p:sp>
        <p:nvSpPr>
          <p:cNvPr id="400" name="Google Shape;400;p1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01" name="Google Shape;4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82" y="1710530"/>
            <a:ext cx="6917635" cy="2505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9"/>
          <p:cNvSpPr txBox="1"/>
          <p:nvPr/>
        </p:nvSpPr>
        <p:spPr>
          <a:xfrm>
            <a:off x="5764696" y="4189607"/>
            <a:ext cx="21146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– scikit-learn.org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 txBox="1"/>
          <p:nvPr>
            <p:ph type="ctrTitle"/>
          </p:nvPr>
        </p:nvSpPr>
        <p:spPr>
          <a:xfrm>
            <a:off x="1721696" y="795647"/>
            <a:ext cx="566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6000">
                <a:solidFill>
                  <a:srgbClr val="6D9EEB"/>
                </a:solidFill>
              </a:rPr>
              <a:t>1.  </a:t>
            </a:r>
            <a:r>
              <a:rPr lang="en-IN" sz="6000"/>
              <a:t>Problem</a:t>
            </a:r>
            <a:endParaRPr sz="6000"/>
          </a:p>
        </p:txBody>
      </p:sp>
      <p:sp>
        <p:nvSpPr>
          <p:cNvPr id="203" name="Google Shape;203;p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2329732" y="2441050"/>
            <a:ext cx="4452731" cy="2162755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lobal high performance alloys market" id="205" name="Google Shape;205;p2"/>
          <p:cNvPicPr preferRelativeResize="0"/>
          <p:nvPr/>
        </p:nvPicPr>
        <p:blipFill rotWithShape="1">
          <a:blip r:embed="rId3">
            <a:alphaModFix/>
          </a:blip>
          <a:srcRect b="5940" l="10734" r="12462" t="21602"/>
          <a:stretch/>
        </p:blipFill>
        <p:spPr>
          <a:xfrm>
            <a:off x="2531479" y="2629644"/>
            <a:ext cx="4049235" cy="178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1" i="0" lang="en-IN" sz="6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Conclusion</a:t>
            </a:r>
            <a:endParaRPr b="1" i="0" sz="6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4810215" y="2408815"/>
            <a:ext cx="264679" cy="252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20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410" name="Google Shape;410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0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413" name="Google Shape;413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20"/>
          <p:cNvSpPr/>
          <p:nvPr/>
        </p:nvSpPr>
        <p:spPr>
          <a:xfrm rot="2466561">
            <a:off x="3473003" y="1209462"/>
            <a:ext cx="367718" cy="3511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 rot="-1609299">
            <a:off x="4010781" y="1430395"/>
            <a:ext cx="264642" cy="2526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0"/>
          <p:cNvSpPr/>
          <p:nvPr/>
        </p:nvSpPr>
        <p:spPr>
          <a:xfrm rot="2926312">
            <a:off x="5615348" y="1630572"/>
            <a:ext cx="198187" cy="189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0"/>
          <p:cNvSpPr/>
          <p:nvPr/>
        </p:nvSpPr>
        <p:spPr>
          <a:xfrm rot="-1609224">
            <a:off x="4790643" y="362885"/>
            <a:ext cx="178561" cy="1704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Conclusion</a:t>
            </a:r>
            <a:endParaRPr b="1" sz="3200"/>
          </a:p>
        </p:txBody>
      </p:sp>
      <p:sp>
        <p:nvSpPr>
          <p:cNvPr id="427" name="Google Shape;427;p21"/>
          <p:cNvSpPr txBox="1"/>
          <p:nvPr>
            <p:ph idx="1" type="body"/>
          </p:nvPr>
        </p:nvSpPr>
        <p:spPr>
          <a:xfrm>
            <a:off x="839287" y="1413904"/>
            <a:ext cx="6359978" cy="587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800"/>
              <a:t>From the above observations we can conclude that:</a:t>
            </a:r>
            <a:endParaRPr/>
          </a:p>
        </p:txBody>
      </p:sp>
      <p:sp>
        <p:nvSpPr>
          <p:cNvPr id="428" name="Google Shape;428;p2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Orange Light Bulb Clip Art - Incandescent Light Bulb - Free Transparent PNG  Clipart Images Download" id="429" name="Google Shape;4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43316">
            <a:off x="928773" y="3504934"/>
            <a:ext cx="2238355" cy="179068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1"/>
          <p:cNvSpPr txBox="1"/>
          <p:nvPr/>
        </p:nvSpPr>
        <p:spPr>
          <a:xfrm>
            <a:off x="2047950" y="1960850"/>
            <a:ext cx="6231600" cy="1600800"/>
          </a:xfrm>
          <a:prstGeom prst="rect">
            <a:avLst/>
          </a:prstGeom>
          <a:solidFill>
            <a:srgbClr val="211632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&gt;&gt;  </a:t>
            </a:r>
            <a:r>
              <a:rPr b="1" i="0" lang="en-IN" u="sng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Decision Tree</a:t>
            </a:r>
            <a:r>
              <a:rPr b="1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b="0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is the best suitable         algorithm for composition Data </a:t>
            </a:r>
            <a:endParaRPr b="0" i="0" u="none" cap="none" strike="noStrike"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&gt;&gt; Similarly, for the properties data, </a:t>
            </a:r>
            <a:r>
              <a:rPr b="1" i="0" lang="en-IN" u="sng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decision tree</a:t>
            </a:r>
            <a:r>
              <a:rPr b="1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b="0" i="0" lang="en-IN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is the most efficient algorithm</a:t>
            </a:r>
            <a:endParaRPr b="0" i="0" u="none" cap="none" strike="noStrike"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rPr>
              <a:t>Why a particular algorithm is better?</a:t>
            </a:r>
            <a:endParaRPr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1" i="0" lang="en-IN" sz="6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References</a:t>
            </a:r>
            <a:endParaRPr b="1" i="0" sz="6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4810215" y="2408815"/>
            <a:ext cx="264679" cy="252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438" name="Google Shape;438;p2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22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441" name="Google Shape;441;p2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22"/>
          <p:cNvSpPr/>
          <p:nvPr/>
        </p:nvSpPr>
        <p:spPr>
          <a:xfrm rot="2466561">
            <a:off x="3473003" y="1209462"/>
            <a:ext cx="367718" cy="3511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2"/>
          <p:cNvSpPr/>
          <p:nvPr/>
        </p:nvSpPr>
        <p:spPr>
          <a:xfrm rot="-1609299">
            <a:off x="4010781" y="1430395"/>
            <a:ext cx="264642" cy="2526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2"/>
          <p:cNvSpPr/>
          <p:nvPr/>
        </p:nvSpPr>
        <p:spPr>
          <a:xfrm rot="2926312">
            <a:off x="5615348" y="1630572"/>
            <a:ext cx="198187" cy="189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2"/>
          <p:cNvSpPr/>
          <p:nvPr/>
        </p:nvSpPr>
        <p:spPr>
          <a:xfrm rot="-1609224">
            <a:off x="4790643" y="362885"/>
            <a:ext cx="178561" cy="1704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References </a:t>
            </a:r>
            <a:endParaRPr/>
          </a:p>
        </p:txBody>
      </p:sp>
      <p:sp>
        <p:nvSpPr>
          <p:cNvPr id="455" name="Google Shape;455;p23"/>
          <p:cNvSpPr txBox="1"/>
          <p:nvPr>
            <p:ph idx="1" type="body"/>
          </p:nvPr>
        </p:nvSpPr>
        <p:spPr>
          <a:xfrm>
            <a:off x="1399429" y="1222493"/>
            <a:ext cx="6216407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Akhil, B., Bajpai, A., Gurao, N. P., &amp; Biswas, K. (2021). Designing hexagonal close packed high entropy alloys using machine learning. Modelling and Simulation in Materials Science and Engineering, 29(8), 085005. </a:t>
            </a:r>
            <a:r>
              <a:rPr lang="en-IN" sz="1400"/>
              <a:t>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Jaiswal, U. K., Krishna, Y. V., Rahul, M. R., &amp; Phanikumar, G. (2021). Machine learning-enabled identification of new medium to high entropy alloys with solid solution phases. Computational Materials Science, 197, 110623.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Design and development of a high-performance Ni-based superalloy WSU 150 for additive manufacturing, by Praveen Sreeramgiri, Ajay Bhagavatam, Wayne State University, Detroit.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Carbide Formation in Nickel-Base Superalloy MAR-M247 Processed Through Scanning Laser Epitaxy (SLE), Amrita Basak and Suman Das, Georgia Institute of Technology, Atlanta.</a:t>
            </a:r>
            <a:endParaRPr sz="1400"/>
          </a:p>
        </p:txBody>
      </p:sp>
      <p:sp>
        <p:nvSpPr>
          <p:cNvPr id="456" name="Google Shape;456;p2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800"/>
              <a:t>References </a:t>
            </a:r>
            <a:endParaRPr/>
          </a:p>
        </p:txBody>
      </p:sp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1518700" y="1413325"/>
            <a:ext cx="6265627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Article on Nickel Based Superalloys by University of Cambridge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MAR M 247 DERIVATIONS - CM 247 LC DS ALLOY, K. Harris, G.L. Erickson and R.E. Schwer, Cannon-Muskegon Corporation, Michigan, USA. 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Phase Diagram Calculations for Ni-Based Superalloys, N.Saunders, The University of Birmingham Edgbaston, U.K.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Bruker Alloy Tester Software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Nickel Base Materials Developments for High Temperatures, R. B. Nicholson, Royal Society of London.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Development and Turbine Engine Performance of Three Advanced Rhenium Containing Superalloys, Robert Broomfield, Malcolm Thomas, David Ford, Rolls-Royce, U.K.</a:t>
            </a:r>
            <a:endParaRPr/>
          </a:p>
        </p:txBody>
      </p:sp>
      <p:sp>
        <p:nvSpPr>
          <p:cNvPr id="463" name="Google Shape;463;p2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2E64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9" name="Google Shape;469;p25"/>
          <p:cNvSpPr/>
          <p:nvPr/>
        </p:nvSpPr>
        <p:spPr>
          <a:xfrm>
            <a:off x="1383527" y="341906"/>
            <a:ext cx="6368995" cy="4436844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A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ank You Cartoon Stock Photos. Royalty ... | Thank you pictures, Word  bubble, Funny thank you" id="470" name="Google Shape;4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601" y="603612"/>
            <a:ext cx="5884797" cy="393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"/>
          <p:cNvSpPr txBox="1"/>
          <p:nvPr>
            <p:ph idx="1" type="body"/>
          </p:nvPr>
        </p:nvSpPr>
        <p:spPr>
          <a:xfrm>
            <a:off x="2321780" y="1375200"/>
            <a:ext cx="4500439" cy="23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Fields in which high performance alloys are used 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 sz="1400"/>
              <a:t>Gas Turbines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 sz="1400"/>
              <a:t>Aerospace Applications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 sz="1400"/>
              <a:t>Atomic Power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 sz="1400"/>
              <a:t>Petrochemical and Industrial Chemicals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Due to increase in demands of HPAs in above fields, potential approaches need to be developed to accelerate the development of HPAs</a:t>
            </a:r>
            <a:endParaRPr/>
          </a:p>
        </p:txBody>
      </p:sp>
      <p:sp>
        <p:nvSpPr>
          <p:cNvPr id="211" name="Google Shape;211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12" name="Google Shape;212;p3"/>
          <p:cNvGrpSpPr/>
          <p:nvPr/>
        </p:nvGrpSpPr>
        <p:grpSpPr>
          <a:xfrm>
            <a:off x="246490" y="1766468"/>
            <a:ext cx="1832113" cy="1310400"/>
            <a:chOff x="151075" y="2035533"/>
            <a:chExt cx="1832113" cy="1311965"/>
          </a:xfrm>
        </p:grpSpPr>
        <p:sp>
          <p:nvSpPr>
            <p:cNvPr id="213" name="Google Shape;213;p3"/>
            <p:cNvSpPr/>
            <p:nvPr/>
          </p:nvSpPr>
          <p:spPr>
            <a:xfrm>
              <a:off x="151075" y="2035533"/>
              <a:ext cx="1832113" cy="1311965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evelopment of high performance alloys › Chair of Materials Science and  Engineering for Metals" id="214" name="Google Shape;21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612" y="2134213"/>
              <a:ext cx="1683148" cy="11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"/>
          <p:cNvGrpSpPr/>
          <p:nvPr/>
        </p:nvGrpSpPr>
        <p:grpSpPr>
          <a:xfrm>
            <a:off x="7065396" y="2571750"/>
            <a:ext cx="1868557" cy="1304012"/>
            <a:chOff x="6933537" y="1820849"/>
            <a:chExt cx="1868557" cy="1304012"/>
          </a:xfrm>
        </p:grpSpPr>
        <p:sp>
          <p:nvSpPr>
            <p:cNvPr id="216" name="Google Shape;216;p3"/>
            <p:cNvSpPr/>
            <p:nvPr/>
          </p:nvSpPr>
          <p:spPr>
            <a:xfrm>
              <a:off x="6933537" y="1820849"/>
              <a:ext cx="1868557" cy="1304012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igh-temperature materials for gas turbines" id="217" name="Google Shape;21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8029" y="1936639"/>
              <a:ext cx="1619571" cy="10724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800"/>
              <a:t>High Performance Alloys</a:t>
            </a:r>
            <a:endParaRPr sz="2800"/>
          </a:p>
        </p:txBody>
      </p:sp>
      <p:sp>
        <p:nvSpPr>
          <p:cNvPr id="223" name="Google Shape;223;p4"/>
          <p:cNvSpPr txBox="1"/>
          <p:nvPr>
            <p:ph idx="1" type="body"/>
          </p:nvPr>
        </p:nvSpPr>
        <p:spPr>
          <a:xfrm>
            <a:off x="796643" y="1413325"/>
            <a:ext cx="4570487" cy="30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Alloys having performance better than conventional alloys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They have following special properties: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1400"/>
              <a:t>     1.  High Mechanical Strength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1400"/>
              <a:t>     2.  Resistance to Corrosion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1400"/>
              <a:t>     3.  Resistance to creep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1400"/>
              <a:t>     4.  Resistance to oxidation</a:t>
            </a:r>
            <a:endParaRPr sz="14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IN" sz="1400">
                <a:solidFill>
                  <a:schemeClr val="lt1"/>
                </a:solidFill>
              </a:rPr>
              <a:t>One of the example is ‘Superalloys’</a:t>
            </a:r>
            <a:endParaRPr sz="14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IN" sz="1400"/>
              <a:t>Examples- Inconel, Nimonic are the series of Ni-based superalloys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</p:txBody>
      </p:sp>
      <p:sp>
        <p:nvSpPr>
          <p:cNvPr id="224" name="Google Shape;224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25" name="Google Shape;225;p4"/>
          <p:cNvGrpSpPr/>
          <p:nvPr/>
        </p:nvGrpSpPr>
        <p:grpSpPr>
          <a:xfrm>
            <a:off x="5613131" y="1818517"/>
            <a:ext cx="2965837" cy="2001600"/>
            <a:chOff x="5907819" y="1709531"/>
            <a:chExt cx="2965837" cy="2003729"/>
          </a:xfrm>
        </p:grpSpPr>
        <p:sp>
          <p:nvSpPr>
            <p:cNvPr id="226" name="Google Shape;226;p4"/>
            <p:cNvSpPr/>
            <p:nvPr/>
          </p:nvSpPr>
          <p:spPr>
            <a:xfrm>
              <a:off x="5907819" y="1709531"/>
              <a:ext cx="2965837" cy="2003729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igh Performance Alloys | Industry Today" id="227" name="Google Shape;22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28081" y="1908313"/>
              <a:ext cx="2719408" cy="165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400"/>
              <a:t>”Acceleration in Material Development Cycle"</a:t>
            </a:r>
            <a:endParaRPr sz="2400"/>
          </a:p>
        </p:txBody>
      </p:sp>
      <p:sp>
        <p:nvSpPr>
          <p:cNvPr id="233" name="Google Shape;233;p5"/>
          <p:cNvSpPr txBox="1"/>
          <p:nvPr>
            <p:ph idx="1" type="body"/>
          </p:nvPr>
        </p:nvSpPr>
        <p:spPr>
          <a:xfrm>
            <a:off x="874540" y="1148701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b="1" lang="en-IN" u="sng"/>
              <a:t>Parametric Approach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/>
              <a:t>Considers parameters such as: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Mixing Enthalpy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Difference in atomic size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Valence Electron Concentration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Failed to provide a generalized alloy design space</a:t>
            </a:r>
            <a:endParaRPr/>
          </a:p>
        </p:txBody>
      </p:sp>
      <p:sp>
        <p:nvSpPr>
          <p:cNvPr id="234" name="Google Shape;234;p5"/>
          <p:cNvSpPr txBox="1"/>
          <p:nvPr>
            <p:ph idx="2" type="body"/>
          </p:nvPr>
        </p:nvSpPr>
        <p:spPr>
          <a:xfrm>
            <a:off x="4390832" y="1138708"/>
            <a:ext cx="4204527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b="1" lang="en-IN" u="sng"/>
              <a:t>CALPHAD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Calculations of phase diagrams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A semi-empirical computational approach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Requires vast thermodynamic database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Impractical to search for alloy composition by experimenting with each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Drawing Phase Diagram with a greater number of components becomes difficult</a:t>
            </a:r>
            <a:endParaRPr/>
          </a:p>
        </p:txBody>
      </p:sp>
      <p:sp>
        <p:nvSpPr>
          <p:cNvPr id="235" name="Google Shape;235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36" name="Google Shape;236;p5"/>
          <p:cNvGrpSpPr/>
          <p:nvPr/>
        </p:nvGrpSpPr>
        <p:grpSpPr>
          <a:xfrm>
            <a:off x="5580873" y="3784489"/>
            <a:ext cx="1515179" cy="1147742"/>
            <a:chOff x="5406887" y="3655441"/>
            <a:chExt cx="1689163" cy="1417491"/>
          </a:xfrm>
        </p:grpSpPr>
        <p:sp>
          <p:nvSpPr>
            <p:cNvPr id="237" name="Google Shape;237;p5"/>
            <p:cNvSpPr/>
            <p:nvPr/>
          </p:nvSpPr>
          <p:spPr>
            <a:xfrm>
              <a:off x="5406887" y="3655441"/>
              <a:ext cx="1689163" cy="1417491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pplied Sciences | Free Full-Text | Development of a CALPHAD Thermodynamic  Database for Pu-U-Fe-Ga Alloys" id="238" name="Google Shape;23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4594" y="3693221"/>
              <a:ext cx="1593748" cy="13419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5"/>
          <p:cNvGrpSpPr/>
          <p:nvPr/>
        </p:nvGrpSpPr>
        <p:grpSpPr>
          <a:xfrm>
            <a:off x="1932168" y="3755150"/>
            <a:ext cx="1975410" cy="1206000"/>
            <a:chOff x="2047950" y="3760968"/>
            <a:chExt cx="1975410" cy="1208598"/>
          </a:xfrm>
        </p:grpSpPr>
        <p:sp>
          <p:nvSpPr>
            <p:cNvPr id="240" name="Google Shape;240;p5"/>
            <p:cNvSpPr/>
            <p:nvPr/>
          </p:nvSpPr>
          <p:spPr>
            <a:xfrm>
              <a:off x="2047950" y="3760968"/>
              <a:ext cx="1975410" cy="1208598"/>
            </a:xfrm>
            <a:prstGeom prst="rect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terials | Free Full-Text | Grain Structure Control of Additively  Manufactured Metallic Materials | HTML" id="241" name="Google Shape;24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20647" y="3820017"/>
              <a:ext cx="1833038" cy="1088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400"/>
              <a:t>”Acceleration in Material Development Cycle"</a:t>
            </a:r>
            <a:endParaRPr sz="2400"/>
          </a:p>
        </p:txBody>
      </p:sp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1216870" y="1148701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b="1" lang="en-IN" u="sng"/>
              <a:t>DFT and Molecular Dynamics Simulations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IN" sz="1400"/>
              <a:t>Helped circumvent several limitations of the previous approaches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Limited availability of thermodynamic potentials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IN" sz="1400"/>
              <a:t>Requires both high computational power and time</a:t>
            </a:r>
            <a:endParaRPr/>
          </a:p>
        </p:txBody>
      </p:sp>
      <p:sp>
        <p:nvSpPr>
          <p:cNvPr id="248" name="Google Shape;248;p6"/>
          <p:cNvSpPr txBox="1"/>
          <p:nvPr>
            <p:ph idx="2" type="body"/>
          </p:nvPr>
        </p:nvSpPr>
        <p:spPr>
          <a:xfrm>
            <a:off x="5128730" y="1184698"/>
            <a:ext cx="3226200" cy="1676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b="1" lang="en-IN" u="sng"/>
              <a:t>Machine Learning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b="1" lang="en-IN" sz="1400"/>
              <a:t>More accurate at predicting outcomes without being explicitly programmed to do so</a:t>
            </a:r>
            <a:r>
              <a:rPr lang="en-IN" sz="1400"/>
              <a:t>. </a:t>
            </a:r>
            <a:endParaRPr sz="1400"/>
          </a:p>
        </p:txBody>
      </p:sp>
      <p:sp>
        <p:nvSpPr>
          <p:cNvPr id="249" name="Google Shape;249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50" name="Google Shape;250;p6"/>
          <p:cNvSpPr/>
          <p:nvPr/>
        </p:nvSpPr>
        <p:spPr>
          <a:xfrm>
            <a:off x="1558456" y="3800723"/>
            <a:ext cx="2806810" cy="1160427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interface geometries calculated with DFT-MD simulations are shown,... |  Download Scientific Diagram" id="251" name="Google Shape;251;p6"/>
          <p:cNvPicPr preferRelativeResize="0"/>
          <p:nvPr/>
        </p:nvPicPr>
        <p:blipFill rotWithShape="1">
          <a:blip r:embed="rId3">
            <a:alphaModFix/>
          </a:blip>
          <a:srcRect b="40019" l="6367" r="281" t="35556"/>
          <a:stretch/>
        </p:blipFill>
        <p:spPr>
          <a:xfrm>
            <a:off x="1620461" y="3856383"/>
            <a:ext cx="2677189" cy="1042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"/>
          <p:cNvSpPr/>
          <p:nvPr/>
        </p:nvSpPr>
        <p:spPr>
          <a:xfrm>
            <a:off x="5478449" y="2767054"/>
            <a:ext cx="2536466" cy="193216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 Companies Using Machine Learning in Cool Ways" id="253" name="Google Shape;2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2812" y="2962357"/>
            <a:ext cx="2344318" cy="167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 txBox="1"/>
          <p:nvPr>
            <p:ph type="title"/>
          </p:nvPr>
        </p:nvSpPr>
        <p:spPr>
          <a:xfrm>
            <a:off x="2143365" y="-92494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200"/>
              <a:t>Machine Learning </a:t>
            </a:r>
            <a:endParaRPr/>
          </a:p>
        </p:txBody>
      </p:sp>
      <p:sp>
        <p:nvSpPr>
          <p:cNvPr id="259" name="Google Shape;259;p7"/>
          <p:cNvSpPr txBox="1"/>
          <p:nvPr>
            <p:ph idx="1" type="body"/>
          </p:nvPr>
        </p:nvSpPr>
        <p:spPr>
          <a:xfrm>
            <a:off x="3338019" y="1372798"/>
            <a:ext cx="5378143" cy="2918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Algorithms that can make predictions through pattern recognition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Algorithms used here for predicting HPAs :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IN" sz="1600"/>
              <a:t>   Decision Tree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IN" sz="1600"/>
              <a:t>   Logistic Regression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IN" sz="1600"/>
              <a:t>   K-Nearest Neighbors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IN" sz="1600"/>
              <a:t>   Support Vector Machine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   All the above mentioned are </a:t>
            </a:r>
            <a:r>
              <a:rPr b="1" lang="en-IN" sz="1600" u="sng"/>
              <a:t>supervised learning</a:t>
            </a:r>
            <a:r>
              <a:rPr lang="en-IN" sz="1600"/>
              <a:t> algorithms.</a:t>
            </a:r>
            <a:endParaRPr/>
          </a:p>
        </p:txBody>
      </p:sp>
      <p:sp>
        <p:nvSpPr>
          <p:cNvPr id="260" name="Google Shape;260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What Is the Definition of Machine Learning? | Expert.ai | Expert.ai" id="261" name="Google Shape;261;p7"/>
          <p:cNvPicPr preferRelativeResize="0"/>
          <p:nvPr/>
        </p:nvPicPr>
        <p:blipFill rotWithShape="1">
          <a:blip r:embed="rId3">
            <a:alphaModFix/>
          </a:blip>
          <a:srcRect b="23323" l="43664" r="22224" t="18087"/>
          <a:stretch/>
        </p:blipFill>
        <p:spPr>
          <a:xfrm>
            <a:off x="1870889" y="0"/>
            <a:ext cx="1246022" cy="1372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orking On Laptop With Mouse Computer, Top View, Cartoon Character  Illustration. Royalty Free SVG, Cliparts, Vectors, And Stock Illustration.  Image 80794102." id="262" name="Google Shape;2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909" y="3784687"/>
            <a:ext cx="1111353" cy="1111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Learning Analytics Center of Excellence - General Dynamics Mission  Systems" id="263" name="Google Shape;2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152" y="1853715"/>
            <a:ext cx="3038930" cy="166878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cxnSp>
        <p:nvCxnSpPr>
          <p:cNvPr id="264" name="Google Shape;264;p7"/>
          <p:cNvCxnSpPr/>
          <p:nvPr/>
        </p:nvCxnSpPr>
        <p:spPr>
          <a:xfrm flipH="1" rot="10800000">
            <a:off x="1775585" y="3609892"/>
            <a:ext cx="1341326" cy="405517"/>
          </a:xfrm>
          <a:prstGeom prst="straightConnector1">
            <a:avLst/>
          </a:prstGeom>
          <a:noFill/>
          <a:ln cap="flat" cmpd="sng" w="9525">
            <a:solidFill>
              <a:srgbClr val="6699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7"/>
          <p:cNvCxnSpPr/>
          <p:nvPr/>
        </p:nvCxnSpPr>
        <p:spPr>
          <a:xfrm rot="10800000">
            <a:off x="213152" y="3625795"/>
            <a:ext cx="1562433" cy="397077"/>
          </a:xfrm>
          <a:prstGeom prst="straightConnector1">
            <a:avLst/>
          </a:prstGeom>
          <a:noFill/>
          <a:ln cap="flat" cmpd="sng" w="9525">
            <a:solidFill>
              <a:srgbClr val="6699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3200"/>
              <a:t>Decision Tree</a:t>
            </a:r>
            <a:endParaRPr/>
          </a:p>
        </p:txBody>
      </p:sp>
      <p:sp>
        <p:nvSpPr>
          <p:cNvPr id="271" name="Google Shape;271;p8"/>
          <p:cNvSpPr txBox="1"/>
          <p:nvPr>
            <p:ph idx="1" type="body"/>
          </p:nvPr>
        </p:nvSpPr>
        <p:spPr>
          <a:xfrm>
            <a:off x="558104" y="1712341"/>
            <a:ext cx="5405374" cy="2080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Supervised Learning Algorithm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In the tree structure: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   Internal nodes =&gt; Features of Dataset 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   Branches =&gt; Decision Rules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   Leaf Nodes =&gt; Outcome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IN" sz="1600"/>
              <a:t>   Decision Nodes =&gt; Used for making Decision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2" name="Google Shape;27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73" name="Google Shape;273;p8"/>
          <p:cNvGrpSpPr/>
          <p:nvPr/>
        </p:nvGrpSpPr>
        <p:grpSpPr>
          <a:xfrm>
            <a:off x="5454595" y="1645920"/>
            <a:ext cx="3291840" cy="2353586"/>
            <a:chOff x="5454595" y="1645920"/>
            <a:chExt cx="3291840" cy="2353586"/>
          </a:xfrm>
        </p:grpSpPr>
        <p:sp>
          <p:nvSpPr>
            <p:cNvPr id="274" name="Google Shape;274;p8"/>
            <p:cNvSpPr/>
            <p:nvPr/>
          </p:nvSpPr>
          <p:spPr>
            <a:xfrm>
              <a:off x="5454595" y="1645920"/>
              <a:ext cx="3291840" cy="235358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chine Learning Decision Tree Classification Algorithm - Javatpoint" id="275" name="Google Shape;27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64815" y="1884459"/>
              <a:ext cx="2862469" cy="19083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200"/>
              <a:t>Logistic Regression</a:t>
            </a:r>
            <a:endParaRPr/>
          </a:p>
        </p:txBody>
      </p:sp>
      <p:sp>
        <p:nvSpPr>
          <p:cNvPr id="281" name="Google Shape;281;p9"/>
          <p:cNvSpPr txBox="1"/>
          <p:nvPr>
            <p:ph idx="1" type="body"/>
          </p:nvPr>
        </p:nvSpPr>
        <p:spPr>
          <a:xfrm>
            <a:off x="477903" y="1563134"/>
            <a:ext cx="5421277" cy="20172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Predicts the output of a categorical dependent variable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Gives the probabilistic values which lie between 0 and 1, sigmoid function is used for this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IN" sz="1600"/>
              <a:t>Threshold value – defines the probability of either 0 or 1.</a:t>
            </a:r>
            <a:endParaRPr sz="1600"/>
          </a:p>
        </p:txBody>
      </p:sp>
      <p:sp>
        <p:nvSpPr>
          <p:cNvPr id="282" name="Google Shape;282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83" name="Google Shape;283;p9"/>
          <p:cNvGrpSpPr/>
          <p:nvPr/>
        </p:nvGrpSpPr>
        <p:grpSpPr>
          <a:xfrm>
            <a:off x="5899180" y="1630017"/>
            <a:ext cx="2877547" cy="2365681"/>
            <a:chOff x="1765190" y="3148717"/>
            <a:chExt cx="2592125" cy="1812433"/>
          </a:xfrm>
        </p:grpSpPr>
        <p:sp>
          <p:nvSpPr>
            <p:cNvPr id="284" name="Google Shape;284;p9"/>
            <p:cNvSpPr/>
            <p:nvPr/>
          </p:nvSpPr>
          <p:spPr>
            <a:xfrm>
              <a:off x="1765190" y="3148717"/>
              <a:ext cx="2592125" cy="181243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istic Regression in Machine Learning - Javatpoint" id="285" name="Google Shape;28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8662" y="3315379"/>
              <a:ext cx="2465180" cy="14791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istic Regression in Machine Learning" id="286" name="Google Shape;286;p9"/>
          <p:cNvPicPr preferRelativeResize="0"/>
          <p:nvPr/>
        </p:nvPicPr>
        <p:blipFill rotWithShape="1">
          <a:blip r:embed="rId4">
            <a:alphaModFix/>
          </a:blip>
          <a:srcRect b="4554" l="8023" r="0" t="0"/>
          <a:stretch/>
        </p:blipFill>
        <p:spPr>
          <a:xfrm>
            <a:off x="1053426" y="3929965"/>
            <a:ext cx="4270229" cy="61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